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7" r:id="rId2"/>
    <p:sldId id="258" r:id="rId3"/>
    <p:sldId id="259" r:id="rId4"/>
    <p:sldId id="260" r:id="rId5"/>
    <p:sldId id="268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4"/>
  </p:normalViewPr>
  <p:slideViewPr>
    <p:cSldViewPr snapToGrid="0" snapToObjects="1">
      <p:cViewPr varScale="1">
        <p:scale>
          <a:sx n="84" d="100"/>
          <a:sy n="84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DC529-8C94-44A4-86A3-BF5937BF75A4}" type="doc">
      <dgm:prSet loTypeId="urn:microsoft.com/office/officeart/2005/8/layout/radial5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D4CF0F-D217-47FB-875A-329D601841A8}">
      <dgm:prSet phldrT="[Text]"/>
      <dgm:spPr/>
      <dgm:t>
        <a:bodyPr/>
        <a:lstStyle/>
        <a:p>
          <a:r>
            <a:rPr lang="en-US" b="1" dirty="0" smtClean="0"/>
            <a:t>Events</a:t>
          </a:r>
          <a:endParaRPr lang="en-US" b="1" dirty="0"/>
        </a:p>
      </dgm:t>
    </dgm:pt>
    <dgm:pt modelId="{1CAE2C35-B4D0-4824-B2BE-F42D299798F8}" type="parTrans" cxnId="{60E328E3-2E1A-46E0-8541-37DA398DC4B5}">
      <dgm:prSet/>
      <dgm:spPr/>
      <dgm:t>
        <a:bodyPr/>
        <a:lstStyle/>
        <a:p>
          <a:endParaRPr lang="en-US"/>
        </a:p>
      </dgm:t>
    </dgm:pt>
    <dgm:pt modelId="{48ECFF5A-A016-409A-8E2D-6F54F86D8D07}" type="sibTrans" cxnId="{60E328E3-2E1A-46E0-8541-37DA398DC4B5}">
      <dgm:prSet/>
      <dgm:spPr/>
      <dgm:t>
        <a:bodyPr/>
        <a:lstStyle/>
        <a:p>
          <a:endParaRPr lang="en-US"/>
        </a:p>
      </dgm:t>
    </dgm:pt>
    <dgm:pt modelId="{757C1001-AABD-48E4-8866-ADFF4D9DEE49}">
      <dgm:prSet phldrT="[Text]"/>
      <dgm:spPr/>
      <dgm:t>
        <a:bodyPr/>
        <a:lstStyle/>
        <a:p>
          <a:r>
            <a:rPr lang="en-US" b="1" dirty="0" smtClean="0"/>
            <a:t>Tourism</a:t>
          </a:r>
          <a:endParaRPr lang="en-US" b="1" dirty="0"/>
        </a:p>
      </dgm:t>
    </dgm:pt>
    <dgm:pt modelId="{E39ACFAE-5921-42CD-8075-341890E7C5F8}" type="parTrans" cxnId="{5E758315-2145-4EA1-87CC-EC653F204177}">
      <dgm:prSet/>
      <dgm:spPr/>
      <dgm:t>
        <a:bodyPr/>
        <a:lstStyle/>
        <a:p>
          <a:endParaRPr lang="en-US" dirty="0"/>
        </a:p>
      </dgm:t>
    </dgm:pt>
    <dgm:pt modelId="{B501F8C6-B5A5-4CC2-BD32-8C512049F06B}" type="sibTrans" cxnId="{5E758315-2145-4EA1-87CC-EC653F204177}">
      <dgm:prSet/>
      <dgm:spPr/>
      <dgm:t>
        <a:bodyPr/>
        <a:lstStyle/>
        <a:p>
          <a:endParaRPr lang="en-US"/>
        </a:p>
      </dgm:t>
    </dgm:pt>
    <dgm:pt modelId="{02105256-ACCE-401E-BDBC-975E3C81C3BC}">
      <dgm:prSet phldrT="[Text]"/>
      <dgm:spPr/>
      <dgm:t>
        <a:bodyPr/>
        <a:lstStyle/>
        <a:p>
          <a:r>
            <a:rPr lang="en-US" b="1" dirty="0" smtClean="0"/>
            <a:t>Public Relations</a:t>
          </a:r>
          <a:endParaRPr lang="en-US" b="1" dirty="0"/>
        </a:p>
      </dgm:t>
    </dgm:pt>
    <dgm:pt modelId="{DF58028D-CD74-4362-9B88-2AE608E63D71}" type="parTrans" cxnId="{C0D7AE08-C9AF-4CEB-8C74-1E455D37A52F}">
      <dgm:prSet/>
      <dgm:spPr/>
      <dgm:t>
        <a:bodyPr/>
        <a:lstStyle/>
        <a:p>
          <a:endParaRPr lang="en-US"/>
        </a:p>
      </dgm:t>
    </dgm:pt>
    <dgm:pt modelId="{293458B4-19D9-4FE4-A008-C6C606B84E8E}" type="sibTrans" cxnId="{C0D7AE08-C9AF-4CEB-8C74-1E455D37A52F}">
      <dgm:prSet/>
      <dgm:spPr/>
      <dgm:t>
        <a:bodyPr/>
        <a:lstStyle/>
        <a:p>
          <a:endParaRPr lang="en-US"/>
        </a:p>
      </dgm:t>
    </dgm:pt>
    <dgm:pt modelId="{75F6E47B-D6CB-45CC-9DF9-3FF454B17942}">
      <dgm:prSet phldrT="[Text]"/>
      <dgm:spPr/>
      <dgm:t>
        <a:bodyPr/>
        <a:lstStyle/>
        <a:p>
          <a:r>
            <a:rPr lang="en-US" b="1" dirty="0" smtClean="0"/>
            <a:t>Hospitality</a:t>
          </a:r>
          <a:endParaRPr lang="en-US" b="1" dirty="0"/>
        </a:p>
      </dgm:t>
    </dgm:pt>
    <dgm:pt modelId="{436BE004-D73E-4108-8764-E4F0FD8FBA8A}" type="parTrans" cxnId="{CE100FC4-DEC7-438C-B34D-3BF5151C9454}">
      <dgm:prSet/>
      <dgm:spPr/>
      <dgm:t>
        <a:bodyPr/>
        <a:lstStyle/>
        <a:p>
          <a:endParaRPr lang="en-US"/>
        </a:p>
      </dgm:t>
    </dgm:pt>
    <dgm:pt modelId="{DCD56A29-933E-4FA9-8E2D-3B3CA31EE968}" type="sibTrans" cxnId="{CE100FC4-DEC7-438C-B34D-3BF5151C9454}">
      <dgm:prSet/>
      <dgm:spPr/>
      <dgm:t>
        <a:bodyPr/>
        <a:lstStyle/>
        <a:p>
          <a:endParaRPr lang="en-US"/>
        </a:p>
      </dgm:t>
    </dgm:pt>
    <dgm:pt modelId="{F16BBA10-1C2A-439B-BF81-835C282138D2}" type="pres">
      <dgm:prSet presAssocID="{565DC529-8C94-44A4-86A3-BF5937BF75A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C7038F-DD23-4EA4-B041-A17547CED766}" type="pres">
      <dgm:prSet presAssocID="{41D4CF0F-D217-47FB-875A-329D601841A8}" presName="centerShape" presStyleLbl="node0" presStyleIdx="0" presStyleCnt="1"/>
      <dgm:spPr/>
      <dgm:t>
        <a:bodyPr/>
        <a:lstStyle/>
        <a:p>
          <a:endParaRPr lang="en-US"/>
        </a:p>
      </dgm:t>
    </dgm:pt>
    <dgm:pt modelId="{2E65DD78-E355-4277-9DEC-3D048AA6DA00}" type="pres">
      <dgm:prSet presAssocID="{E39ACFAE-5921-42CD-8075-341890E7C5F8}" presName="parTrans" presStyleLbl="sibTrans2D1" presStyleIdx="0" presStyleCnt="3" custScaleX="171775"/>
      <dgm:spPr/>
      <dgm:t>
        <a:bodyPr/>
        <a:lstStyle/>
        <a:p>
          <a:endParaRPr lang="en-US"/>
        </a:p>
      </dgm:t>
    </dgm:pt>
    <dgm:pt modelId="{C30A03B4-3ECE-40BA-BEC8-08CB37C47694}" type="pres">
      <dgm:prSet presAssocID="{E39ACFAE-5921-42CD-8075-341890E7C5F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1AD7FB7-5C59-49EB-8205-2C9DAF385556}" type="pres">
      <dgm:prSet presAssocID="{757C1001-AABD-48E4-8866-ADFF4D9DEE4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185132-363B-4F01-9AB0-C4DC20FF6033}" type="pres">
      <dgm:prSet presAssocID="{DF58028D-CD74-4362-9B88-2AE608E63D71}" presName="parTrans" presStyleLbl="sibTrans2D1" presStyleIdx="1" presStyleCnt="3" custScaleX="164899"/>
      <dgm:spPr/>
      <dgm:t>
        <a:bodyPr/>
        <a:lstStyle/>
        <a:p>
          <a:endParaRPr lang="en-US"/>
        </a:p>
      </dgm:t>
    </dgm:pt>
    <dgm:pt modelId="{D58FD0A7-2B36-4E0B-8B6B-B94F7B1BBF48}" type="pres">
      <dgm:prSet presAssocID="{DF58028D-CD74-4362-9B88-2AE608E63D71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B3287A61-49E9-44E9-8ACC-A17376A33507}" type="pres">
      <dgm:prSet presAssocID="{02105256-ACCE-401E-BDBC-975E3C81C3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53AB7-DE70-4044-AC28-87D10945FEA2}" type="pres">
      <dgm:prSet presAssocID="{436BE004-D73E-4108-8764-E4F0FD8FBA8A}" presName="parTrans" presStyleLbl="sibTrans2D1" presStyleIdx="2" presStyleCnt="3" custScaleX="156991"/>
      <dgm:spPr/>
      <dgm:t>
        <a:bodyPr/>
        <a:lstStyle/>
        <a:p>
          <a:endParaRPr lang="en-US"/>
        </a:p>
      </dgm:t>
    </dgm:pt>
    <dgm:pt modelId="{DBA42C18-16B7-4D7F-AF6E-EE36D9ED245C}" type="pres">
      <dgm:prSet presAssocID="{436BE004-D73E-4108-8764-E4F0FD8FBA8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FD98CF14-8F9C-4358-8A02-158B33C56E17}" type="pres">
      <dgm:prSet presAssocID="{75F6E47B-D6CB-45CC-9DF9-3FF454B1794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A1385A-8CDC-9C4B-AD1C-F472A65AA5AD}" type="presOf" srcId="{E39ACFAE-5921-42CD-8075-341890E7C5F8}" destId="{C30A03B4-3ECE-40BA-BEC8-08CB37C47694}" srcOrd="1" destOrd="0" presId="urn:microsoft.com/office/officeart/2005/8/layout/radial5"/>
    <dgm:cxn modelId="{E854DD46-F077-8648-9975-0A9256F0C389}" type="presOf" srcId="{E39ACFAE-5921-42CD-8075-341890E7C5F8}" destId="{2E65DD78-E355-4277-9DEC-3D048AA6DA00}" srcOrd="0" destOrd="0" presId="urn:microsoft.com/office/officeart/2005/8/layout/radial5"/>
    <dgm:cxn modelId="{CE100FC4-DEC7-438C-B34D-3BF5151C9454}" srcId="{41D4CF0F-D217-47FB-875A-329D601841A8}" destId="{75F6E47B-D6CB-45CC-9DF9-3FF454B17942}" srcOrd="2" destOrd="0" parTransId="{436BE004-D73E-4108-8764-E4F0FD8FBA8A}" sibTransId="{DCD56A29-933E-4FA9-8E2D-3B3CA31EE968}"/>
    <dgm:cxn modelId="{2BF7D555-A59B-C640-AEB9-758EDE6FB0E0}" type="presOf" srcId="{DF58028D-CD74-4362-9B88-2AE608E63D71}" destId="{D58FD0A7-2B36-4E0B-8B6B-B94F7B1BBF48}" srcOrd="1" destOrd="0" presId="urn:microsoft.com/office/officeart/2005/8/layout/radial5"/>
    <dgm:cxn modelId="{38718A19-B658-0248-8074-D73AAE62B88A}" type="presOf" srcId="{436BE004-D73E-4108-8764-E4F0FD8FBA8A}" destId="{DBA42C18-16B7-4D7F-AF6E-EE36D9ED245C}" srcOrd="1" destOrd="0" presId="urn:microsoft.com/office/officeart/2005/8/layout/radial5"/>
    <dgm:cxn modelId="{2769643F-3110-024C-842E-8E749E995F3A}" type="presOf" srcId="{436BE004-D73E-4108-8764-E4F0FD8FBA8A}" destId="{BC453AB7-DE70-4044-AC28-87D10945FEA2}" srcOrd="0" destOrd="0" presId="urn:microsoft.com/office/officeart/2005/8/layout/radial5"/>
    <dgm:cxn modelId="{C0D7AE08-C9AF-4CEB-8C74-1E455D37A52F}" srcId="{41D4CF0F-D217-47FB-875A-329D601841A8}" destId="{02105256-ACCE-401E-BDBC-975E3C81C3BC}" srcOrd="1" destOrd="0" parTransId="{DF58028D-CD74-4362-9B88-2AE608E63D71}" sibTransId="{293458B4-19D9-4FE4-A008-C6C606B84E8E}"/>
    <dgm:cxn modelId="{326F5945-8FDD-1E41-8B05-DA92715900A7}" type="presOf" srcId="{565DC529-8C94-44A4-86A3-BF5937BF75A4}" destId="{F16BBA10-1C2A-439B-BF81-835C282138D2}" srcOrd="0" destOrd="0" presId="urn:microsoft.com/office/officeart/2005/8/layout/radial5"/>
    <dgm:cxn modelId="{1477E3FB-4BA7-2743-95FE-104B34108D31}" type="presOf" srcId="{757C1001-AABD-48E4-8866-ADFF4D9DEE49}" destId="{41AD7FB7-5C59-49EB-8205-2C9DAF385556}" srcOrd="0" destOrd="0" presId="urn:microsoft.com/office/officeart/2005/8/layout/radial5"/>
    <dgm:cxn modelId="{7B494EE7-9F02-404F-8EEE-469400FD5D4A}" type="presOf" srcId="{02105256-ACCE-401E-BDBC-975E3C81C3BC}" destId="{B3287A61-49E9-44E9-8ACC-A17376A33507}" srcOrd="0" destOrd="0" presId="urn:microsoft.com/office/officeart/2005/8/layout/radial5"/>
    <dgm:cxn modelId="{C3839F88-9CA4-CE47-8A97-C990A37F5CF6}" type="presOf" srcId="{75F6E47B-D6CB-45CC-9DF9-3FF454B17942}" destId="{FD98CF14-8F9C-4358-8A02-158B33C56E17}" srcOrd="0" destOrd="0" presId="urn:microsoft.com/office/officeart/2005/8/layout/radial5"/>
    <dgm:cxn modelId="{60E328E3-2E1A-46E0-8541-37DA398DC4B5}" srcId="{565DC529-8C94-44A4-86A3-BF5937BF75A4}" destId="{41D4CF0F-D217-47FB-875A-329D601841A8}" srcOrd="0" destOrd="0" parTransId="{1CAE2C35-B4D0-4824-B2BE-F42D299798F8}" sibTransId="{48ECFF5A-A016-409A-8E2D-6F54F86D8D07}"/>
    <dgm:cxn modelId="{5E758315-2145-4EA1-87CC-EC653F204177}" srcId="{41D4CF0F-D217-47FB-875A-329D601841A8}" destId="{757C1001-AABD-48E4-8866-ADFF4D9DEE49}" srcOrd="0" destOrd="0" parTransId="{E39ACFAE-5921-42CD-8075-341890E7C5F8}" sibTransId="{B501F8C6-B5A5-4CC2-BD32-8C512049F06B}"/>
    <dgm:cxn modelId="{33041B5E-EA4B-A148-956B-69BE4922D89A}" type="presOf" srcId="{41D4CF0F-D217-47FB-875A-329D601841A8}" destId="{E3C7038F-DD23-4EA4-B041-A17547CED766}" srcOrd="0" destOrd="0" presId="urn:microsoft.com/office/officeart/2005/8/layout/radial5"/>
    <dgm:cxn modelId="{716F09D7-A8F0-4D48-8950-8F3C4DB3823C}" type="presOf" srcId="{DF58028D-CD74-4362-9B88-2AE608E63D71}" destId="{19185132-363B-4F01-9AB0-C4DC20FF6033}" srcOrd="0" destOrd="0" presId="urn:microsoft.com/office/officeart/2005/8/layout/radial5"/>
    <dgm:cxn modelId="{626731D1-9AEB-2640-836E-8CE1031FC4F2}" type="presParOf" srcId="{F16BBA10-1C2A-439B-BF81-835C282138D2}" destId="{E3C7038F-DD23-4EA4-B041-A17547CED766}" srcOrd="0" destOrd="0" presId="urn:microsoft.com/office/officeart/2005/8/layout/radial5"/>
    <dgm:cxn modelId="{2F7A50C6-F6ED-D042-B2A4-9E68DB86609A}" type="presParOf" srcId="{F16BBA10-1C2A-439B-BF81-835C282138D2}" destId="{2E65DD78-E355-4277-9DEC-3D048AA6DA00}" srcOrd="1" destOrd="0" presId="urn:microsoft.com/office/officeart/2005/8/layout/radial5"/>
    <dgm:cxn modelId="{02261FAC-BE38-5949-8BD9-23A13155A14B}" type="presParOf" srcId="{2E65DD78-E355-4277-9DEC-3D048AA6DA00}" destId="{C30A03B4-3ECE-40BA-BEC8-08CB37C47694}" srcOrd="0" destOrd="0" presId="urn:microsoft.com/office/officeart/2005/8/layout/radial5"/>
    <dgm:cxn modelId="{C7621B78-AC6E-054F-9C12-D8B3BD3C1B36}" type="presParOf" srcId="{F16BBA10-1C2A-439B-BF81-835C282138D2}" destId="{41AD7FB7-5C59-49EB-8205-2C9DAF385556}" srcOrd="2" destOrd="0" presId="urn:microsoft.com/office/officeart/2005/8/layout/radial5"/>
    <dgm:cxn modelId="{53819C38-B7FC-1F43-A3D0-F3708F7F426B}" type="presParOf" srcId="{F16BBA10-1C2A-439B-BF81-835C282138D2}" destId="{19185132-363B-4F01-9AB0-C4DC20FF6033}" srcOrd="3" destOrd="0" presId="urn:microsoft.com/office/officeart/2005/8/layout/radial5"/>
    <dgm:cxn modelId="{FF3B5F63-7D50-A24A-AD41-693E8D73210F}" type="presParOf" srcId="{19185132-363B-4F01-9AB0-C4DC20FF6033}" destId="{D58FD0A7-2B36-4E0B-8B6B-B94F7B1BBF48}" srcOrd="0" destOrd="0" presId="urn:microsoft.com/office/officeart/2005/8/layout/radial5"/>
    <dgm:cxn modelId="{755BBA27-E3FC-5240-B1D4-46DAF44EBCCB}" type="presParOf" srcId="{F16BBA10-1C2A-439B-BF81-835C282138D2}" destId="{B3287A61-49E9-44E9-8ACC-A17376A33507}" srcOrd="4" destOrd="0" presId="urn:microsoft.com/office/officeart/2005/8/layout/radial5"/>
    <dgm:cxn modelId="{372FE775-8798-DF47-AE20-1941A9ABA2C6}" type="presParOf" srcId="{F16BBA10-1C2A-439B-BF81-835C282138D2}" destId="{BC453AB7-DE70-4044-AC28-87D10945FEA2}" srcOrd="5" destOrd="0" presId="urn:microsoft.com/office/officeart/2005/8/layout/radial5"/>
    <dgm:cxn modelId="{5A3CA2E2-C399-5246-8739-A6C272D656DF}" type="presParOf" srcId="{BC453AB7-DE70-4044-AC28-87D10945FEA2}" destId="{DBA42C18-16B7-4D7F-AF6E-EE36D9ED245C}" srcOrd="0" destOrd="0" presId="urn:microsoft.com/office/officeart/2005/8/layout/radial5"/>
    <dgm:cxn modelId="{05054ADD-FB06-9E4A-A3B7-86D7F3CB6B43}" type="presParOf" srcId="{F16BBA10-1C2A-439B-BF81-835C282138D2}" destId="{FD98CF14-8F9C-4358-8A02-158B33C56E17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038F-DD23-4EA4-B041-A17547CED766}">
      <dsp:nvSpPr>
        <dsp:cNvPr id="0" name=""/>
        <dsp:cNvSpPr/>
      </dsp:nvSpPr>
      <dsp:spPr>
        <a:xfrm>
          <a:off x="3259126" y="1742702"/>
          <a:ext cx="1243015" cy="12430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Events</a:t>
          </a:r>
          <a:endParaRPr lang="en-US" sz="2400" b="1" kern="1200" dirty="0"/>
        </a:p>
      </dsp:txBody>
      <dsp:txXfrm>
        <a:off x="3441161" y="1924737"/>
        <a:ext cx="878945" cy="878945"/>
      </dsp:txXfrm>
    </dsp:sp>
    <dsp:sp modelId="{2E65DD78-E355-4277-9DEC-3D048AA6DA00}">
      <dsp:nvSpPr>
        <dsp:cNvPr id="0" name=""/>
        <dsp:cNvSpPr/>
      </dsp:nvSpPr>
      <dsp:spPr>
        <a:xfrm rot="16200000">
          <a:off x="3653892" y="1289806"/>
          <a:ext cx="453483" cy="4226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717286" y="1437725"/>
        <a:ext cx="326696" cy="253575"/>
      </dsp:txXfrm>
    </dsp:sp>
    <dsp:sp modelId="{41AD7FB7-5C59-49EB-8205-2C9DAF385556}">
      <dsp:nvSpPr>
        <dsp:cNvPr id="0" name=""/>
        <dsp:cNvSpPr/>
      </dsp:nvSpPr>
      <dsp:spPr>
        <a:xfrm>
          <a:off x="3259126" y="1577"/>
          <a:ext cx="1243015" cy="12430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Tourism</a:t>
          </a:r>
          <a:endParaRPr lang="en-US" sz="1400" b="1" kern="1200" dirty="0"/>
        </a:p>
      </dsp:txBody>
      <dsp:txXfrm>
        <a:off x="3441161" y="183612"/>
        <a:ext cx="878945" cy="878945"/>
      </dsp:txXfrm>
    </dsp:sp>
    <dsp:sp modelId="{19185132-363B-4F01-9AB0-C4DC20FF6033}">
      <dsp:nvSpPr>
        <dsp:cNvPr id="0" name=""/>
        <dsp:cNvSpPr/>
      </dsp:nvSpPr>
      <dsp:spPr>
        <a:xfrm rot="1800000">
          <a:off x="4410427" y="2584443"/>
          <a:ext cx="435330" cy="4226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418920" y="2637271"/>
        <a:ext cx="308543" cy="253575"/>
      </dsp:txXfrm>
    </dsp:sp>
    <dsp:sp modelId="{B3287A61-49E9-44E9-8ACC-A17376A33507}">
      <dsp:nvSpPr>
        <dsp:cNvPr id="0" name=""/>
        <dsp:cNvSpPr/>
      </dsp:nvSpPr>
      <dsp:spPr>
        <a:xfrm>
          <a:off x="4766985" y="2613265"/>
          <a:ext cx="1243015" cy="12430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Public Relations</a:t>
          </a:r>
          <a:endParaRPr lang="en-US" sz="1400" b="1" kern="1200" dirty="0"/>
        </a:p>
      </dsp:txBody>
      <dsp:txXfrm>
        <a:off x="4949020" y="2795300"/>
        <a:ext cx="878945" cy="878945"/>
      </dsp:txXfrm>
    </dsp:sp>
    <dsp:sp modelId="{BC453AB7-DE70-4044-AC28-87D10945FEA2}">
      <dsp:nvSpPr>
        <dsp:cNvPr id="0" name=""/>
        <dsp:cNvSpPr/>
      </dsp:nvSpPr>
      <dsp:spPr>
        <a:xfrm rot="9000000">
          <a:off x="2925948" y="2584443"/>
          <a:ext cx="414453" cy="4226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3041955" y="2637884"/>
        <a:ext cx="290117" cy="253575"/>
      </dsp:txXfrm>
    </dsp:sp>
    <dsp:sp modelId="{FD98CF14-8F9C-4358-8A02-158B33C56E17}">
      <dsp:nvSpPr>
        <dsp:cNvPr id="0" name=""/>
        <dsp:cNvSpPr/>
      </dsp:nvSpPr>
      <dsp:spPr>
        <a:xfrm>
          <a:off x="1751267" y="2613265"/>
          <a:ext cx="1243015" cy="12430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Hospitality</a:t>
          </a:r>
          <a:endParaRPr lang="en-US" sz="1400" b="1" kern="1200" dirty="0"/>
        </a:p>
      </dsp:txBody>
      <dsp:txXfrm>
        <a:off x="1933302" y="2795300"/>
        <a:ext cx="878945" cy="878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80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7639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6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40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5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5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9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8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1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5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6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EB6415-BF68-FD44-936F-8D3C6C90F8F8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E65AC6E-2DA5-C441-B7A3-5C89521EC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Courier New" charset="0"/>
        <a:buChar char="o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4213" y="4063762"/>
            <a:ext cx="2695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+mj-lt"/>
                <a:ea typeface="+mj-ea"/>
                <a:cs typeface="+mj-cs"/>
              </a:rPr>
              <a:t>Simon</a:t>
            </a:r>
            <a:r>
              <a:rPr lang="en-US" sz="1350" dirty="0"/>
              <a:t> </a:t>
            </a:r>
            <a:r>
              <a:rPr lang="en-US" sz="2700" b="1" dirty="0">
                <a:latin typeface="+mj-lt"/>
                <a:ea typeface="+mj-ea"/>
                <a:cs typeface="+mj-cs"/>
              </a:rPr>
              <a:t>Hudson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300" y="226773"/>
            <a:ext cx="9639300" cy="1330402"/>
          </a:xfrm>
        </p:spPr>
        <p:txBody>
          <a:bodyPr>
            <a:normAutofit fontScale="90000"/>
          </a:bodyPr>
          <a:lstStyle/>
          <a:p>
            <a:r>
              <a:rPr lang="en-CA" sz="4000" dirty="0"/>
              <a:t>Chapter 9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CA" sz="4000" dirty="0"/>
              <a:t>The Role of Events for </a:t>
            </a:r>
            <a:r>
              <a:rPr lang="en-CA" sz="4000" dirty="0" smtClean="0"/>
              <a:t>Winter </a:t>
            </a:r>
            <a:r>
              <a:rPr lang="en-CA" sz="4000" dirty="0"/>
              <a:t>Sport Tourism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14" y="1058275"/>
            <a:ext cx="5382827" cy="57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Unique Operational Issues and Challenges for Events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88849832"/>
              </p:ext>
            </p:extLst>
          </p:nvPr>
        </p:nvGraphicFramePr>
        <p:xfrm>
          <a:off x="889000" y="2214694"/>
          <a:ext cx="7264400" cy="3144708"/>
        </p:xfrm>
        <a:graphic>
          <a:graphicData uri="http://schemas.openxmlformats.org/drawingml/2006/table">
            <a:tbl>
              <a:tblPr firstRow="1" firstCol="1" bandRow="1"/>
              <a:tblGrid>
                <a:gridCol w="7264400"/>
              </a:tblGrid>
              <a:tr h="449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Unique Operational Issues and Challenges for Events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Complex and risky event settings and programmes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Crowd emotions and behaviour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Lack of experience for one-time events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Peak demand periods and simultaneous entry or exit from venues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The perishability of event capacity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The need to be ‘green’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797644" y="6000234"/>
            <a:ext cx="3016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Times New Roman" charset="0"/>
                <a:ea typeface="Times New Roman" charset="0"/>
                <a:cs typeface="Times New Roman" charset="0"/>
              </a:rPr>
              <a:t>based on Getz, 2007, p. 275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098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78808"/>
            <a:ext cx="8534400" cy="1596177"/>
          </a:xfrm>
        </p:spPr>
        <p:txBody>
          <a:bodyPr/>
          <a:lstStyle/>
          <a:p>
            <a:r>
              <a:rPr lang="en-CA"/>
              <a:t>Management practices for event organizers </a:t>
            </a:r>
            <a:endParaRPr lang="en-US" dirty="0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381285"/>
            <a:ext cx="6248400" cy="5083016"/>
          </a:xfrm>
        </p:spPr>
      </p:pic>
      <p:sp>
        <p:nvSpPr>
          <p:cNvPr id="23" name="Rectangle 22"/>
          <p:cNvSpPr/>
          <p:nvPr/>
        </p:nvSpPr>
        <p:spPr>
          <a:xfrm>
            <a:off x="5158441" y="6464301"/>
            <a:ext cx="384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Source: Hanlon &amp; Stewart, 2006, p. 83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021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Marketing </a:t>
            </a:r>
            <a:r>
              <a:rPr lang="en-CA" dirty="0"/>
              <a:t>events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The components of event marketing </a:t>
            </a:r>
            <a:r>
              <a:rPr lang="en-CA" dirty="0" smtClean="0"/>
              <a:t>practice</a:t>
            </a:r>
            <a:endParaRPr lang="zh-CN" altLang="en-US" dirty="0" smtClean="0"/>
          </a:p>
          <a:p>
            <a:r>
              <a:rPr lang="en-CA" dirty="0"/>
              <a:t>Securing a title sponsor </a:t>
            </a:r>
            <a:endParaRPr lang="zh-CN" altLang="en-US" dirty="0" smtClean="0"/>
          </a:p>
          <a:p>
            <a:r>
              <a:rPr lang="en-US" altLang="zh-CN" dirty="0"/>
              <a:t>G</a:t>
            </a:r>
            <a:r>
              <a:rPr lang="en-CA" dirty="0" smtClean="0"/>
              <a:t>ain </a:t>
            </a:r>
            <a:r>
              <a:rPr lang="en-CA" dirty="0"/>
              <a:t>media coverage for the event</a:t>
            </a:r>
            <a:r>
              <a:rPr lang="en-US" dirty="0"/>
              <a:t> </a:t>
            </a:r>
            <a:endParaRPr lang="zh-CN" altLang="en-US" dirty="0"/>
          </a:p>
          <a:p>
            <a:r>
              <a:rPr lang="en-US" altLang="zh-CN" smtClean="0"/>
              <a:t>Ev</a:t>
            </a:r>
            <a:r>
              <a:rPr lang="en-CA" smtClean="0"/>
              <a:t>aluate</a:t>
            </a:r>
            <a:r>
              <a:rPr lang="en-CA" dirty="0" smtClean="0"/>
              <a:t> </a:t>
            </a:r>
            <a:r>
              <a:rPr lang="en-CA" dirty="0"/>
              <a:t>the success of the event</a:t>
            </a:r>
            <a:r>
              <a:rPr lang="en-US" dirty="0"/>
              <a:t> </a:t>
            </a:r>
            <a:r>
              <a:rPr lang="en-CA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3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15" y="389918"/>
            <a:ext cx="8648700" cy="1596177"/>
          </a:xfrm>
        </p:spPr>
        <p:txBody>
          <a:bodyPr/>
          <a:lstStyle/>
          <a:p>
            <a:r>
              <a:rPr lang="en-CA" dirty="0"/>
              <a:t>The components of event marketing practice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11789822"/>
              </p:ext>
            </p:extLst>
          </p:nvPr>
        </p:nvGraphicFramePr>
        <p:xfrm>
          <a:off x="1651000" y="1460503"/>
          <a:ext cx="6273800" cy="5041896"/>
        </p:xfrm>
        <a:graphic>
          <a:graphicData uri="http://schemas.openxmlformats.org/drawingml/2006/table">
            <a:tbl>
              <a:tblPr firstRow="1" firstCol="1" bandRow="1"/>
              <a:tblGrid>
                <a:gridCol w="2626835"/>
                <a:gridCol w="3646965"/>
              </a:tblGrid>
              <a:tr h="1566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Marketing activity</a:t>
                      </a:r>
                      <a:endParaRPr lang="en-US" sz="9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Core event marketing purpose</a:t>
                      </a:r>
                      <a:endParaRPr lang="en-US" sz="9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8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Market research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Evaluate whether or not to put on an event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Identify potential markets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Evaluate communication methods used to attract participants and spectators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Evaluate the success of the event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Marketing management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Create a marketing strategy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Position an event relative to competition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Construct and implement a marketing plan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8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Supply chain management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Identify how visitors with ‘consume’ the event via distribution/ticketing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Manage venue, suppliers (technical and participants) and equipment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Manage e-commerce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2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Brand management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Identify the corporate message an event wishes to portray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Develop a mission statement, event logo and corporate image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Dovetail sponsors’ objectives within overall brand image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8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Marketing communication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Provide external communication to potential consumers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Manage media coverage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Generate sales leads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Utilize digital marketing 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6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Internal marketing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Communicate with staff and volunteers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8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Consumer relations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Construct mechanisms to understand consumer needs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Develop standards and systems for meeting those needs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Manage corporate hospitality and VIPs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4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Market and marketing evaluation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Construct evaluative measures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Assess whether or not the event has met its objectives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Learn, and suggest lessons for improvement</a:t>
                      </a:r>
                    </a:p>
                  </a:txBody>
                  <a:tcPr marL="36688" marR="366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97611" y="6488668"/>
            <a:ext cx="423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Calibri" charset="0"/>
              </a:rPr>
              <a:t>Source: Adapted from Jackson, 2013, p. 41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831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Leveraging events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808293"/>
            <a:ext cx="7772870" cy="3424107"/>
          </a:xfrm>
        </p:spPr>
        <p:txBody>
          <a:bodyPr>
            <a:noAutofit/>
          </a:bodyPr>
          <a:lstStyle/>
          <a:p>
            <a:r>
              <a:rPr lang="en-CA" dirty="0"/>
              <a:t>Economic </a:t>
            </a:r>
            <a:r>
              <a:rPr lang="en-CA" dirty="0" smtClean="0"/>
              <a:t>leveraging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/>
              <a:t>strengthen a destination’s brand</a:t>
            </a:r>
            <a:r>
              <a:rPr lang="en-US" dirty="0"/>
              <a:t> 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/>
              <a:t>cope with seasonality and to boost tourism receipts </a:t>
            </a:r>
            <a:endParaRPr lang="en-US" dirty="0"/>
          </a:p>
          <a:p>
            <a:r>
              <a:rPr lang="en-US" dirty="0"/>
              <a:t>Social leveraging  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zh-CN" altLang="en-US" dirty="0"/>
              <a:t> </a:t>
            </a:r>
            <a:r>
              <a:rPr lang="en-CA" dirty="0"/>
              <a:t>the facilities created for the occasion but later used by locals </a:t>
            </a:r>
            <a:endParaRPr lang="en-US" dirty="0"/>
          </a:p>
          <a:p>
            <a:r>
              <a:rPr lang="en-CA" dirty="0"/>
              <a:t>Environmental leveraging </a:t>
            </a:r>
            <a:endParaRPr lang="en-US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851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study: Planning the South Korea 2018 Winter Olympics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4064470" cy="3919407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P</a:t>
            </a:r>
            <a:r>
              <a:rPr lang="en-CA" dirty="0" err="1" smtClean="0"/>
              <a:t>ublic</a:t>
            </a:r>
            <a:r>
              <a:rPr lang="en-CA" dirty="0" smtClean="0"/>
              <a:t> </a:t>
            </a:r>
            <a:r>
              <a:rPr lang="en-CA" dirty="0"/>
              <a:t>sentiment surrounding big sporting events is no longer unanimously positive</a:t>
            </a:r>
            <a:endParaRPr lang="zh-CN" altLang="en-US" dirty="0" smtClean="0"/>
          </a:p>
          <a:p>
            <a:r>
              <a:rPr lang="en-CA" dirty="0" smtClean="0"/>
              <a:t>The </a:t>
            </a:r>
            <a:r>
              <a:rPr lang="en-CA" dirty="0"/>
              <a:t>process of creating any Olympic venue is typically fraught with unexpected problems.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48" y="3187700"/>
            <a:ext cx="4382852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Topic</a:t>
            </a:r>
            <a:r>
              <a:rPr lang="zh-CN" altLang="en-US" dirty="0" smtClean="0"/>
              <a:t> </a:t>
            </a:r>
            <a:r>
              <a:rPr lang="en-US" altLang="zh-CN" dirty="0" smtClean="0"/>
              <a:t>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The growth of events</a:t>
            </a:r>
            <a:endParaRPr lang="en-US" dirty="0"/>
          </a:p>
          <a:p>
            <a:r>
              <a:rPr lang="en-CA" dirty="0"/>
              <a:t>Types of events</a:t>
            </a:r>
            <a:endParaRPr lang="en-US" dirty="0"/>
          </a:p>
          <a:p>
            <a:r>
              <a:rPr lang="en-CA" dirty="0"/>
              <a:t>Planning and operating events</a:t>
            </a:r>
            <a:endParaRPr lang="en-US" dirty="0"/>
          </a:p>
          <a:p>
            <a:r>
              <a:rPr lang="en-CA" dirty="0"/>
              <a:t>Marketing events</a:t>
            </a:r>
            <a:endParaRPr lang="en-US" dirty="0"/>
          </a:p>
          <a:p>
            <a:r>
              <a:rPr lang="en-CA" dirty="0"/>
              <a:t>Leveraging events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Spotlight </a:t>
            </a:r>
            <a:r>
              <a:rPr lang="en-US" dirty="0"/>
              <a:t/>
            </a:r>
            <a:br>
              <a:rPr lang="en-US" dirty="0"/>
            </a:br>
            <a:r>
              <a:rPr lang="en-CA" dirty="0"/>
              <a:t>Skiing African-American style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4318470" cy="4490907"/>
          </a:xfrm>
        </p:spPr>
        <p:txBody>
          <a:bodyPr>
            <a:normAutofit fontScale="77500" lnSpcReduction="20000"/>
          </a:bodyPr>
          <a:lstStyle/>
          <a:p>
            <a:r>
              <a:rPr lang="en-CA" sz="4400" dirty="0"/>
              <a:t>Lenore Benoit, membership </a:t>
            </a:r>
            <a:r>
              <a:rPr lang="en-CA" sz="4400" dirty="0" smtClean="0"/>
              <a:t>director</a:t>
            </a:r>
          </a:p>
          <a:p>
            <a:r>
              <a:rPr lang="en-CA" sz="4400" dirty="0"/>
              <a:t>African Americans</a:t>
            </a:r>
            <a:r>
              <a:rPr lang="en-US" altLang="zh-CN" sz="4400" dirty="0"/>
              <a:t>:</a:t>
            </a:r>
            <a:r>
              <a:rPr lang="en-CA" sz="4400" dirty="0"/>
              <a:t> a minority in winter sports</a:t>
            </a:r>
            <a:r>
              <a:rPr lang="en-US" sz="4400" dirty="0"/>
              <a:t> </a:t>
            </a:r>
            <a:endParaRPr lang="zh-CN" altLang="en-US" sz="4400" dirty="0" smtClean="0"/>
          </a:p>
          <a:p>
            <a:r>
              <a:rPr lang="en-US" altLang="zh-CN" sz="4400" dirty="0"/>
              <a:t>S</a:t>
            </a:r>
            <a:r>
              <a:rPr lang="en-CA" sz="4400" dirty="0" err="1" smtClean="0"/>
              <a:t>pecial</a:t>
            </a:r>
            <a:r>
              <a:rPr lang="en-CA" sz="4400" dirty="0" smtClean="0"/>
              <a:t> </a:t>
            </a:r>
            <a:r>
              <a:rPr lang="en-CA" sz="4400" dirty="0"/>
              <a:t>events for tag-along </a:t>
            </a:r>
            <a:r>
              <a:rPr lang="en-CA" sz="4400" dirty="0" smtClean="0"/>
              <a:t>non-</a:t>
            </a:r>
            <a:r>
              <a:rPr lang="en-CA" sz="4400" dirty="0" smtClean="0"/>
              <a:t>skiers</a:t>
            </a:r>
            <a:r>
              <a:rPr lang="zh-CN" altLang="en-US" dirty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79600"/>
            <a:ext cx="37338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5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growth of events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2" y="1935293"/>
            <a:ext cx="8318968" cy="3411407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Role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events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CA" dirty="0"/>
              <a:t>tourist, social and cultural functions</a:t>
            </a:r>
            <a:endParaRPr lang="zh-CN" altLang="en-US" dirty="0"/>
          </a:p>
          <a:p>
            <a:pPr lvl="1">
              <a:buFont typeface="Arial" charset="0"/>
              <a:buChar char="•"/>
            </a:pPr>
            <a:r>
              <a:rPr lang="en-CA" dirty="0"/>
              <a:t>local and regional </a:t>
            </a:r>
            <a:r>
              <a:rPr lang="en-CA" dirty="0" smtClean="0"/>
              <a:t>development</a:t>
            </a:r>
            <a:endParaRPr lang="zh-CN" altLang="en-US" dirty="0" smtClean="0"/>
          </a:p>
          <a:p>
            <a:r>
              <a:rPr lang="en-US" altLang="zh-CN" dirty="0"/>
              <a:t>T</a:t>
            </a:r>
            <a:r>
              <a:rPr lang="en-CA" dirty="0" err="1" smtClean="0"/>
              <a:t>hree</a:t>
            </a:r>
            <a:r>
              <a:rPr lang="en-CA" dirty="0" smtClean="0"/>
              <a:t> industries </a:t>
            </a:r>
            <a:r>
              <a:rPr lang="en-US" altLang="zh-CN" dirty="0" smtClean="0"/>
              <a:t>shape</a:t>
            </a:r>
            <a:r>
              <a:rPr lang="zh-CN" altLang="en-US" dirty="0" smtClean="0"/>
              <a:t> </a:t>
            </a:r>
            <a:r>
              <a:rPr lang="en-CA" dirty="0" smtClean="0"/>
              <a:t>the growth of the events sector</a:t>
            </a:r>
            <a:r>
              <a:rPr lang="en-US" dirty="0" smtClean="0"/>
              <a:t> 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/>
              <a:t>hospitality </a:t>
            </a:r>
            <a:r>
              <a:rPr lang="en-CA" dirty="0" smtClean="0"/>
              <a:t>industry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CA" dirty="0" smtClean="0"/>
              <a:t>hotels</a:t>
            </a:r>
            <a:r>
              <a:rPr lang="en-CA" dirty="0"/>
              <a:t>, restaurants or </a:t>
            </a:r>
            <a:r>
              <a:rPr lang="en-CA" dirty="0" smtClean="0"/>
              <a:t>venues</a:t>
            </a:r>
            <a:r>
              <a:rPr lang="en-US" altLang="zh-CN" dirty="0" smtClean="0"/>
              <a:t>)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/>
              <a:t>tourism industry stakeholders</a:t>
            </a:r>
            <a:r>
              <a:rPr lang="en-US" dirty="0"/>
              <a:t> </a:t>
            </a:r>
            <a:r>
              <a:rPr lang="en-US" altLang="zh-CN" dirty="0" smtClean="0"/>
              <a:t>(</a:t>
            </a:r>
            <a:r>
              <a:rPr lang="en-CA" dirty="0"/>
              <a:t>DMOs, </a:t>
            </a:r>
            <a:r>
              <a:rPr lang="en-CA" dirty="0" smtClean="0"/>
              <a:t>local</a:t>
            </a:r>
            <a:r>
              <a:rPr lang="zh-CN" altLang="en-US" dirty="0" smtClean="0"/>
              <a:t> </a:t>
            </a:r>
            <a:r>
              <a:rPr lang="en-CA" dirty="0" smtClean="0"/>
              <a:t>authorities </a:t>
            </a:r>
            <a:r>
              <a:rPr lang="en-CA" dirty="0"/>
              <a:t>or trade associations</a:t>
            </a:r>
            <a:r>
              <a:rPr lang="en-US" dirty="0"/>
              <a:t> </a:t>
            </a:r>
            <a:r>
              <a:rPr lang="en-US" altLang="zh-CN" dirty="0" smtClean="0"/>
              <a:t>)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CA" dirty="0"/>
              <a:t>marketing and public relations practitioners 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191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68249865"/>
              </p:ext>
            </p:extLst>
          </p:nvPr>
        </p:nvGraphicFramePr>
        <p:xfrm>
          <a:off x="717550" y="2356015"/>
          <a:ext cx="7761268" cy="3857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849957" y="1614004"/>
            <a:ext cx="7489161" cy="4975233"/>
            <a:chOff x="780446" y="902804"/>
            <a:chExt cx="7489161" cy="4975233"/>
          </a:xfrm>
        </p:grpSpPr>
        <p:grpSp>
          <p:nvGrpSpPr>
            <p:cNvPr id="14" name="Group 13"/>
            <p:cNvGrpSpPr/>
            <p:nvPr/>
          </p:nvGrpSpPr>
          <p:grpSpPr>
            <a:xfrm>
              <a:off x="2797163" y="2615097"/>
              <a:ext cx="2847030" cy="2859642"/>
              <a:chOff x="2797163" y="2615097"/>
              <a:chExt cx="2847030" cy="2859642"/>
            </a:xfrm>
          </p:grpSpPr>
          <p:sp>
            <p:nvSpPr>
              <p:cNvPr id="20" name="Left-Right Arrow 19"/>
              <p:cNvSpPr/>
              <p:nvPr/>
            </p:nvSpPr>
            <p:spPr>
              <a:xfrm rot="3619666">
                <a:off x="4563894" y="3267884"/>
                <a:ext cx="1733085" cy="427512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613261">
                <a:off x="3073793" y="2704331"/>
                <a:ext cx="1001355" cy="155461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7804953">
                <a:off x="4010288" y="4196754"/>
                <a:ext cx="1001355" cy="155461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80446" y="902804"/>
              <a:ext cx="7489161" cy="4975233"/>
              <a:chOff x="780446" y="902804"/>
              <a:chExt cx="7489161" cy="497523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342408" y="902804"/>
                <a:ext cx="4257303" cy="1251522"/>
                <a:chOff x="2342408" y="902804"/>
                <a:chExt cx="4257303" cy="1251522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4622471" y="902804"/>
                  <a:ext cx="944087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/>
                    <a:t>Destination Branding</a:t>
                  </a:r>
                  <a:endParaRPr lang="en-US" sz="1350" dirty="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5280066" y="1575404"/>
                  <a:ext cx="1319645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Transportation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480956" y="902804"/>
                  <a:ext cx="944087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Policy and Planning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342408" y="1575404"/>
                  <a:ext cx="1379023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Travel Intermediaries</a:t>
                  </a: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 flipH="1">
                  <a:off x="5103421" y="1864864"/>
                  <a:ext cx="176646" cy="15023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>
                  <a:stCxn id="23" idx="2"/>
                </p:cNvCxnSpPr>
                <p:nvPr/>
              </p:nvCxnSpPr>
              <p:spPr>
                <a:xfrm flipH="1">
                  <a:off x="4842165" y="1481725"/>
                  <a:ext cx="252350" cy="233222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>
                  <a:stCxn id="25" idx="2"/>
                </p:cNvCxnSpPr>
                <p:nvPr/>
              </p:nvCxnSpPr>
              <p:spPr>
                <a:xfrm>
                  <a:off x="3953000" y="1481725"/>
                  <a:ext cx="206333" cy="233222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>
                  <a:stCxn id="26" idx="3"/>
                </p:cNvCxnSpPr>
                <p:nvPr/>
              </p:nvCxnSpPr>
              <p:spPr>
                <a:xfrm>
                  <a:off x="3721431" y="1864865"/>
                  <a:ext cx="206333" cy="12351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780446" y="3256945"/>
                <a:ext cx="1995281" cy="2604628"/>
                <a:chOff x="780446" y="3256945"/>
                <a:chExt cx="1995281" cy="2604628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130719" y="3256945"/>
                  <a:ext cx="1327067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Entertainment</a:t>
                  </a: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80446" y="3933005"/>
                  <a:ext cx="1141152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Purpose-built Venues</a:t>
                  </a: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780446" y="4609066"/>
                  <a:ext cx="1141152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Food and Beverage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990601" y="5282651"/>
                  <a:ext cx="1467186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Accommodation</a:t>
                  </a:r>
                </a:p>
              </p:txBody>
            </p:sp>
            <p:cxnSp>
              <p:nvCxnSpPr>
                <p:cNvPr id="47" name="Straight Arrow Connector 46"/>
                <p:cNvCxnSpPr>
                  <a:stCxn id="27" idx="3"/>
                </p:cNvCxnSpPr>
                <p:nvPr/>
              </p:nvCxnSpPr>
              <p:spPr>
                <a:xfrm>
                  <a:off x="2457786" y="3546406"/>
                  <a:ext cx="317941" cy="69688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>
                  <a:stCxn id="28" idx="3"/>
                </p:cNvCxnSpPr>
                <p:nvPr/>
              </p:nvCxnSpPr>
              <p:spPr>
                <a:xfrm>
                  <a:off x="1921597" y="4222467"/>
                  <a:ext cx="536189" cy="31028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>
                  <a:stCxn id="29" idx="3"/>
                </p:cNvCxnSpPr>
                <p:nvPr/>
              </p:nvCxnSpPr>
              <p:spPr>
                <a:xfrm>
                  <a:off x="1921598" y="4898527"/>
                  <a:ext cx="420810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/>
                <p:cNvCxnSpPr>
                  <a:stCxn id="30" idx="3"/>
                </p:cNvCxnSpPr>
                <p:nvPr/>
              </p:nvCxnSpPr>
              <p:spPr>
                <a:xfrm flipV="1">
                  <a:off x="2457787" y="5426284"/>
                  <a:ext cx="202080" cy="145828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6216733" y="3256945"/>
                <a:ext cx="2052874" cy="2621092"/>
                <a:chOff x="6216733" y="3256945"/>
                <a:chExt cx="2052874" cy="2621092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6533771" y="3256945"/>
                  <a:ext cx="1325210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Product Launches</a:t>
                  </a: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7088349" y="3933005"/>
                  <a:ext cx="1024246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Corporate Reputation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7100333" y="4609066"/>
                  <a:ext cx="1169274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Sponsorship</a:t>
                  </a: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533771" y="5299115"/>
                  <a:ext cx="1578824" cy="57892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Internal Communications</a:t>
                  </a:r>
                </a:p>
              </p:txBody>
            </p:sp>
            <p:cxnSp>
              <p:nvCxnSpPr>
                <p:cNvPr id="51" name="Straight Arrow Connector 50"/>
                <p:cNvCxnSpPr/>
                <p:nvPr/>
              </p:nvCxnSpPr>
              <p:spPr>
                <a:xfrm flipH="1">
                  <a:off x="6216733" y="3546406"/>
                  <a:ext cx="317039" cy="69688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flipH="1">
                  <a:off x="6599712" y="4243295"/>
                  <a:ext cx="500621" cy="36577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>
                  <a:stCxn id="33" idx="1"/>
                </p:cNvCxnSpPr>
                <p:nvPr/>
              </p:nvCxnSpPr>
              <p:spPr>
                <a:xfrm flipH="1">
                  <a:off x="6662059" y="4898527"/>
                  <a:ext cx="438274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>
                  <a:stCxn id="34" idx="1"/>
                </p:cNvCxnSpPr>
                <p:nvPr/>
              </p:nvCxnSpPr>
              <p:spPr>
                <a:xfrm flipH="1" flipV="1">
                  <a:off x="6296891" y="5426284"/>
                  <a:ext cx="236880" cy="162292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666494" y="274683"/>
            <a:ext cx="7773338" cy="1596177"/>
          </a:xfrm>
        </p:spPr>
        <p:txBody>
          <a:bodyPr/>
          <a:lstStyle/>
          <a:p>
            <a:r>
              <a:rPr lang="en-CA" dirty="0"/>
              <a:t>Three industries shaping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CA" dirty="0" smtClean="0"/>
              <a:t>the </a:t>
            </a:r>
            <a:r>
              <a:rPr lang="en-CA" dirty="0"/>
              <a:t>growth of events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53888" y="6470581"/>
            <a:ext cx="417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imes New Roman" charset="0"/>
                <a:ea typeface="Times New Roman" charset="0"/>
                <a:cs typeface="Times New Roman" charset="0"/>
              </a:rPr>
              <a:t>Source: Adapted from Jackson, 2013, p. 7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93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Types of Events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/>
              <a:t>E</a:t>
            </a:r>
            <a:r>
              <a:rPr lang="en-CA" dirty="0" smtClean="0"/>
              <a:t>lite </a:t>
            </a:r>
            <a:r>
              <a:rPr lang="en-CA" dirty="0"/>
              <a:t>and non-elite competitor events </a:t>
            </a:r>
            <a:endParaRPr lang="zh-CN" altLang="en-US" dirty="0" smtClean="0"/>
          </a:p>
          <a:p>
            <a:r>
              <a:rPr lang="en-CA" dirty="0"/>
              <a:t>Festivals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CA" dirty="0"/>
              <a:t>Conventions and exhibitions </a:t>
            </a:r>
            <a:endParaRPr lang="zh-CN" altLang="en-US" dirty="0" smtClean="0"/>
          </a:p>
          <a:p>
            <a:r>
              <a:rPr lang="en-US" altLang="zh-CN" dirty="0"/>
              <a:t>I</a:t>
            </a:r>
            <a:r>
              <a:rPr lang="en-CA" dirty="0" err="1" smtClean="0"/>
              <a:t>nternational</a:t>
            </a:r>
            <a:r>
              <a:rPr lang="en-CA" dirty="0" smtClean="0"/>
              <a:t> </a:t>
            </a:r>
            <a:r>
              <a:rPr lang="en-CA" dirty="0"/>
              <a:t>meetings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altLang="zh-CN" dirty="0"/>
              <a:t>V</a:t>
            </a:r>
            <a:r>
              <a:rPr lang="en-CA" dirty="0" err="1" smtClean="0"/>
              <a:t>irtual</a:t>
            </a:r>
            <a:r>
              <a:rPr lang="en-CA" dirty="0" smtClean="0"/>
              <a:t> </a:t>
            </a:r>
            <a:r>
              <a:rPr lang="en-CA" dirty="0" smtClean="0"/>
              <a:t>events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0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Sports included in the Winter Olympic Games for 2018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39964647"/>
              </p:ext>
            </p:extLst>
          </p:nvPr>
        </p:nvGraphicFramePr>
        <p:xfrm>
          <a:off x="685333" y="1854200"/>
          <a:ext cx="7773336" cy="4165599"/>
        </p:xfrm>
        <a:graphic>
          <a:graphicData uri="http://schemas.openxmlformats.org/drawingml/2006/table">
            <a:tbl>
              <a:tblPr firstRow="1" firstCol="1" bandRow="1"/>
              <a:tblGrid>
                <a:gridCol w="2591112"/>
                <a:gridCol w="2591112"/>
                <a:gridCol w="2591112"/>
              </a:tblGrid>
              <a:tr h="4165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Ice sports</a:t>
                      </a:r>
                      <a:endParaRPr lang="en-US" sz="11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Alpine, skiing and snowboarding events</a:t>
                      </a:r>
                      <a:endParaRPr lang="en-US" sz="11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Nordic events</a:t>
                      </a:r>
                      <a:endParaRPr lang="en-US" sz="11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490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Bobsled (Two-man, Two-women &amp; Four-man)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Luge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Skeleton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Figure skating (Men’s and Women’s singles, Pairs, Team and Ice Dancing)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Speed skating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Short track speed skating (500m, 1,000m, 1,500m and Relays)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Curling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Alpine skiing (Downhill, Super G, Giant Slalom, Slalom, Super Combined)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Freestyle skiing (Aerials, Moguls, Ski Cross, Ski Halfpipe, Ski Slopestyle)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Snowboarding (Parallel Giant Slalom, Halfpipe and Snowboard Cross and Slopestyle)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Biathlon (combining cross-country skiing and target shooting: individual, sprint, pursuit, mass start and relay events)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Cross-country skiing (individual and team sprint, freestyle, pursuit, classical and relays)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Ski jumping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Nordic combined (ski jumping and cross country skiing)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17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Profile: Crashed Ice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2600" y="2108201"/>
            <a:ext cx="4025900" cy="3898899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H</a:t>
            </a:r>
            <a:r>
              <a:rPr lang="en-CA" dirty="0" err="1" smtClean="0"/>
              <a:t>ow</a:t>
            </a:r>
            <a:r>
              <a:rPr lang="en-CA" dirty="0" smtClean="0"/>
              <a:t> </a:t>
            </a:r>
            <a:r>
              <a:rPr lang="en-CA" dirty="0"/>
              <a:t>to make the fledgling winter sport official</a:t>
            </a:r>
            <a:endParaRPr lang="zh-CN" altLang="en-US" dirty="0" smtClean="0"/>
          </a:p>
          <a:p>
            <a:r>
              <a:rPr lang="en-US" altLang="zh-CN" dirty="0"/>
              <a:t>F</a:t>
            </a:r>
            <a:r>
              <a:rPr lang="en-US" dirty="0" smtClean="0"/>
              <a:t>our</a:t>
            </a:r>
            <a:r>
              <a:rPr lang="en-US" dirty="0"/>
              <a:t> Crashed Ice events are </a:t>
            </a:r>
            <a:r>
              <a:rPr lang="en-US" dirty="0" smtClean="0"/>
              <a:t>held</a:t>
            </a:r>
            <a:endParaRPr lang="zh-CN" altLang="en-US" dirty="0" smtClean="0"/>
          </a:p>
          <a:p>
            <a:pPr lvl="1"/>
            <a:r>
              <a:rPr lang="en-CA" dirty="0" smtClean="0"/>
              <a:t>U.S.A</a:t>
            </a:r>
            <a:r>
              <a:rPr lang="en-CA" dirty="0"/>
              <a:t>. (St Paul), Finland (Helsinki), Ireland (Belfast) and Canada (Edmonton)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7" y="3098800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Planning and operating events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 smtClean="0"/>
              <a:t> </a:t>
            </a:r>
            <a:r>
              <a:rPr lang="en-US" altLang="zh-CN" dirty="0"/>
              <a:t>H</a:t>
            </a:r>
            <a:r>
              <a:rPr lang="en-CA" dirty="0" err="1" smtClean="0"/>
              <a:t>uman</a:t>
            </a:r>
            <a:r>
              <a:rPr lang="en-CA" dirty="0" smtClean="0"/>
              <a:t> </a:t>
            </a:r>
            <a:r>
              <a:rPr lang="en-CA" dirty="0"/>
              <a:t>resource </a:t>
            </a:r>
            <a:r>
              <a:rPr lang="en-CA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(five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stages)</a:t>
            </a:r>
            <a:r>
              <a:rPr lang="en-US" dirty="0" smtClean="0"/>
              <a:t> </a:t>
            </a:r>
            <a:endParaRPr lang="zh-CN" altLang="en-US" dirty="0" smtClean="0"/>
          </a:p>
          <a:p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CA" dirty="0" err="1" smtClean="0"/>
              <a:t>orporate</a:t>
            </a:r>
            <a:r>
              <a:rPr lang="en-CA" dirty="0" smtClean="0"/>
              <a:t> </a:t>
            </a:r>
            <a:r>
              <a:rPr lang="en-CA" dirty="0"/>
              <a:t>hospitality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95</TotalTime>
  <Words>623</Words>
  <Application>Microsoft Macintosh PowerPoint</Application>
  <PresentationFormat>On-screen Show (4:3)</PresentationFormat>
  <Paragraphs>142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Droplet</vt:lpstr>
      <vt:lpstr>Chapter 9  The Role of Events for Winter Sport Tourism  </vt:lpstr>
      <vt:lpstr>Topic Covered</vt:lpstr>
      <vt:lpstr>Spotlight  Skiing African-American style </vt:lpstr>
      <vt:lpstr>The growth of events </vt:lpstr>
      <vt:lpstr>Three industries shaping  the growth of events </vt:lpstr>
      <vt:lpstr>Types of Events </vt:lpstr>
      <vt:lpstr>Sports included in the Winter Olympic Games for 2018 </vt:lpstr>
      <vt:lpstr>Profile: Crashed Ice </vt:lpstr>
      <vt:lpstr>Planning and operating events </vt:lpstr>
      <vt:lpstr>Unique Operational Issues and Challenges for Events </vt:lpstr>
      <vt:lpstr>Management practices for event organizers </vt:lpstr>
      <vt:lpstr>Marketing events </vt:lpstr>
      <vt:lpstr>The components of event marketing practice </vt:lpstr>
      <vt:lpstr>Leveraging events </vt:lpstr>
      <vt:lpstr>Case study: Planning the South Korea 2018 Winter Olympics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  The Role of Events for  Winter Sport Tourism  </dc:title>
  <dc:creator>LI, JING</dc:creator>
  <cp:lastModifiedBy>Simon Hudson</cp:lastModifiedBy>
  <cp:revision>20</cp:revision>
  <dcterms:created xsi:type="dcterms:W3CDTF">2015-11-17T22:28:27Z</dcterms:created>
  <dcterms:modified xsi:type="dcterms:W3CDTF">2015-11-22T22:35:27Z</dcterms:modified>
</cp:coreProperties>
</file>